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notesMasterIdLst>
    <p:notesMasterId r:id="rId41"/>
  </p:notesMasterIdLst>
  <p:sldIdLst>
    <p:sldId id="256" r:id="rId2"/>
    <p:sldId id="484" r:id="rId3"/>
    <p:sldId id="259" r:id="rId4"/>
    <p:sldId id="358" r:id="rId5"/>
    <p:sldId id="485" r:id="rId6"/>
    <p:sldId id="479" r:id="rId7"/>
    <p:sldId id="380" r:id="rId8"/>
    <p:sldId id="503" r:id="rId9"/>
    <p:sldId id="486" r:id="rId10"/>
    <p:sldId id="480" r:id="rId11"/>
    <p:sldId id="377" r:id="rId12"/>
    <p:sldId id="379" r:id="rId13"/>
    <p:sldId id="434" r:id="rId14"/>
    <p:sldId id="487" r:id="rId15"/>
    <p:sldId id="385" r:id="rId16"/>
    <p:sldId id="382" r:id="rId17"/>
    <p:sldId id="383" r:id="rId18"/>
    <p:sldId id="415" r:id="rId19"/>
    <p:sldId id="443" r:id="rId20"/>
    <p:sldId id="499" r:id="rId21"/>
    <p:sldId id="505" r:id="rId22"/>
    <p:sldId id="500" r:id="rId23"/>
    <p:sldId id="506" r:id="rId24"/>
    <p:sldId id="508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501" r:id="rId34"/>
    <p:sldId id="428" r:id="rId35"/>
    <p:sldId id="426" r:id="rId36"/>
    <p:sldId id="496" r:id="rId37"/>
    <p:sldId id="497" r:id="rId38"/>
    <p:sldId id="482" r:id="rId39"/>
    <p:sldId id="5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4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3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0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9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8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2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8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xun-zhou@uiowa.ed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Hive/Tutorial" TargetMode="External"/><Relationship Id="rId2" Type="http://schemas.openxmlformats.org/officeDocument/2006/relationships/hyperlink" Target="http://www.nostarch.com/artof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pache.org/docs/latest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ndemand.bridges.psc.edu/pun/sys/dash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Big Data Management &amp;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MSCI:6110 Fall </a:t>
            </a:r>
            <a:r>
              <a:rPr lang="en-US" dirty="0" smtClean="0"/>
              <a:t>2019</a:t>
            </a:r>
            <a:endParaRPr lang="en-US" dirty="0"/>
          </a:p>
          <a:p>
            <a:r>
              <a:rPr lang="en-US" dirty="0"/>
              <a:t>Master</a:t>
            </a:r>
            <a:r>
              <a:rPr lang="en-US" altLang="zh-CN" dirty="0"/>
              <a:t>s in</a:t>
            </a:r>
            <a:r>
              <a:rPr lang="en-US" dirty="0"/>
              <a:t> Business </a:t>
            </a:r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and Spark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 plan to use the XSEDE HPC servers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Funded by NSF for education and research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Resources allocated to schools with education needs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You need to register an online account (will discuss today</a:t>
            </a:r>
            <a:r>
              <a:rPr lang="en-US" altLang="zh-CN" dirty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Free of charge, budgeted resources, for class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594" y="4006193"/>
            <a:ext cx="3986531" cy="22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1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4 written homework (HW1 – HW4)  40</a:t>
            </a:r>
            <a:r>
              <a:rPr lang="en-US" dirty="0" smtClean="0"/>
              <a:t>%</a:t>
            </a:r>
          </a:p>
          <a:p>
            <a:r>
              <a:rPr lang="en-US" dirty="0"/>
              <a:t> </a:t>
            </a:r>
            <a:r>
              <a:rPr lang="en-US" dirty="0" smtClean="0"/>
              <a:t>1 final big data hackathon                   15%</a:t>
            </a:r>
            <a:endParaRPr lang="en-US" dirty="0"/>
          </a:p>
          <a:p>
            <a:r>
              <a:rPr lang="en-US" dirty="0"/>
              <a:t> 1 Big Data Showcase Presentation      10%</a:t>
            </a:r>
          </a:p>
          <a:p>
            <a:r>
              <a:rPr lang="en-US" dirty="0"/>
              <a:t> 1 course project                                </a:t>
            </a:r>
            <a:r>
              <a:rPr lang="en-US" dirty="0" smtClean="0"/>
              <a:t>35%</a:t>
            </a:r>
            <a:endParaRPr lang="en-US" dirty="0"/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Assignments should be submitted online at ICON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Late submissions subject to 25% penalty per 24 </a:t>
            </a:r>
            <a:r>
              <a:rPr lang="en-US" dirty="0" err="1"/>
              <a:t>hrs</a:t>
            </a:r>
            <a:r>
              <a:rPr lang="en-US" dirty="0"/>
              <a:t> (0% after 72 </a:t>
            </a:r>
            <a:r>
              <a:rPr lang="en-US" dirty="0" err="1"/>
              <a:t>hrs</a:t>
            </a:r>
            <a:r>
              <a:rPr lang="en-US" dirty="0"/>
              <a:t>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See syllabus for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 written exams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7268143" y="2862972"/>
            <a:ext cx="93567" cy="8144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97380" y="1981994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Individual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7380" y="3036985"/>
            <a:ext cx="328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Group tasks (3 students)</a:t>
            </a:r>
          </a:p>
        </p:txBody>
      </p:sp>
      <p:sp>
        <p:nvSpPr>
          <p:cNvPr id="9" name="Right Brace 8"/>
          <p:cNvSpPr/>
          <p:nvPr/>
        </p:nvSpPr>
        <p:spPr>
          <a:xfrm>
            <a:off x="7264938" y="1836397"/>
            <a:ext cx="93567" cy="8144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</a:t>
            </a:r>
            <a:r>
              <a:rPr lang="en-US" dirty="0" smtClean="0"/>
              <a:t>(35%)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11455" cy="429872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</a:t>
            </a:r>
            <a:r>
              <a:rPr lang="en-US" u="sng" dirty="0"/>
              <a:t>course project</a:t>
            </a:r>
            <a:r>
              <a:rPr lang="en-US" dirty="0"/>
              <a:t> is done in </a:t>
            </a:r>
            <a:r>
              <a:rPr lang="en-US" b="1" dirty="0"/>
              <a:t>groups of </a:t>
            </a:r>
            <a:r>
              <a:rPr lang="en-US" b="1" dirty="0" smtClean="0"/>
              <a:t>3. </a:t>
            </a:r>
            <a:endParaRPr lang="en-US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Find your team and report your team info in HW0 (Due next week)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Two Phases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 Phase 1 (week 2-6): Big Data Management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A mid-term report </a:t>
            </a:r>
            <a:r>
              <a:rPr lang="en-US" dirty="0" smtClean="0"/>
              <a:t>(10/3) 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A mid-term presentation </a:t>
            </a:r>
            <a:r>
              <a:rPr lang="en-US" dirty="0" smtClean="0"/>
              <a:t>(10/3)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Peer evaluation: give comments to other groups’ presentations and ask questions.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Phase II (week </a:t>
            </a:r>
            <a:r>
              <a:rPr lang="en-US" b="1" dirty="0" smtClean="0"/>
              <a:t>7-10): </a:t>
            </a:r>
            <a:r>
              <a:rPr lang="en-US" b="1" dirty="0"/>
              <a:t>Big Data Analytics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A final project report (</a:t>
            </a:r>
            <a:r>
              <a:rPr lang="en-US" dirty="0" smtClean="0"/>
              <a:t>10/31</a:t>
            </a:r>
            <a:r>
              <a:rPr lang="en-US" dirty="0"/>
              <a:t>)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A final presentation (</a:t>
            </a:r>
            <a:r>
              <a:rPr lang="en-US" dirty="0" smtClean="0"/>
              <a:t>10/31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Team member peer evaluation </a:t>
            </a:r>
            <a:r>
              <a:rPr lang="en-US" dirty="0"/>
              <a:t>at the end of semester – how much everybody contributed to the group? </a:t>
            </a:r>
            <a:r>
              <a:rPr lang="en-US" altLang="zh-CN" dirty="0"/>
              <a:t>Give a % estimate.  Also list </a:t>
            </a:r>
            <a:r>
              <a:rPr lang="en-US" altLang="zh-CN" b="1" dirty="0"/>
              <a:t>specific contributions of each member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4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list of  “big” datasets will be given (you can propose your own, too)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Identify your dataset of interest. Understand the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Create Hive tables and load the data.  Generate summary of the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Bonus for including semi-structured data from the web (API)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Analysis: Use R and </a:t>
            </a:r>
            <a:r>
              <a:rPr lang="en-US" dirty="0" err="1"/>
              <a:t>SparkR</a:t>
            </a:r>
            <a:r>
              <a:rPr lang="en-US" dirty="0"/>
              <a:t> to generate analysis results/plots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Propose your analysis goal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Perform analysis and generate results / conclusion.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See details from the project description on ICON.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9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Showcase Presentations (10%)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3441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Each project team has one presentation.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Find an interesting case of big data management or analytics from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Research papers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Articles, accredited online resources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Your own work or </a:t>
            </a:r>
            <a:r>
              <a:rPr lang="en-US" dirty="0" smtClean="0"/>
              <a:t>experiences (need an abstract)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Make a 15-min presentation to clearly introduce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What is the business scenario? why is this analysis important?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What data is collected? How large? How diverse? What are the challenges?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What techniques are used? Briefly introduce them (no details </a:t>
            </a:r>
            <a:r>
              <a:rPr lang="en-US" dirty="0" smtClean="0"/>
              <a:t>needed but great if also included).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What are the conclusions and findings? Practical impact?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Your own comments.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few candidate articles will be provided by the instructor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Send me your article/case abstract for approval the week before your slot.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8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u="sng" dirty="0"/>
              <a:t>Grading policies</a:t>
            </a:r>
            <a:r>
              <a:rPr lang="en-US" sz="2400" dirty="0"/>
              <a:t>: http://tippie.uiowa.edu/mbapm/faculty/grading.cfm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A range ~ 60% (A+, A, A-),  B range ~ 40% (B+, B). C, D, F as needed.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Based on ranking of your final score instead of absolute thresholds</a:t>
            </a:r>
          </a:p>
          <a:p>
            <a:pPr marL="201168" lvl="1" indent="0">
              <a:buNone/>
            </a:pPr>
            <a:r>
              <a:rPr lang="en-US" sz="20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/>
              <a:t> You will get lower than B if … 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Missing deliverables/exam without a valid reason (e.g., emergency)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Cheating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Performance far below the majority of the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5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35396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Email: </a:t>
            </a:r>
            <a:r>
              <a:rPr lang="en-US" dirty="0">
                <a:hlinkClick r:id="rId2"/>
              </a:rPr>
              <a:t>xun-zhou@uiowa.edu</a:t>
            </a:r>
            <a:r>
              <a:rPr lang="en-US" dirty="0"/>
              <a:t>, </a:t>
            </a:r>
            <a:r>
              <a:rPr lang="en-US" b="1" dirty="0"/>
              <a:t>please include “</a:t>
            </a:r>
            <a:r>
              <a:rPr lang="en-US" b="1" dirty="0" smtClean="0"/>
              <a:t>MSCI:6110 DM” </a:t>
            </a:r>
            <a:r>
              <a:rPr lang="en-US" b="1" dirty="0"/>
              <a:t>in your subject !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Will generally reply within 24 hours </a:t>
            </a:r>
            <a:r>
              <a:rPr lang="en-US" dirty="0"/>
              <a:t>(unless traveling, will announce)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Phone:  319-384-3335 (by appointment)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 Meet </a:t>
            </a:r>
            <a:r>
              <a:rPr lang="en-US" b="1" dirty="0"/>
              <a:t>before/after the class (preferred)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3419" y="4984246"/>
            <a:ext cx="10983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Please plan well, start early. Last-minute questions can’t be addressed (especially technical issues).</a:t>
            </a:r>
          </a:p>
        </p:txBody>
      </p:sp>
    </p:spTree>
    <p:extLst>
      <p:ext uri="{BB962C8B-B14F-4D97-AF65-F5344CB8AC3E}">
        <p14:creationId xmlns:p14="http://schemas.microsoft.com/office/powerpoint/2010/main" val="370162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9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“Big Data” is the most popular concept in recent years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success of business analytics requires skills dealing with “Big Data”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What is Big Data?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Data with high 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dirty="0"/>
              <a:t>arity: sources, structure, schema …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Data with Large 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dirty="0"/>
              <a:t>olume,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Data arriving at high </a:t>
            </a:r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dirty="0"/>
              <a:t>elocity,</a:t>
            </a:r>
          </a:p>
          <a:p>
            <a:pPr marL="0" indent="0">
              <a:buNone/>
            </a:pPr>
            <a:r>
              <a:rPr lang="en-US" dirty="0"/>
              <a:t>The 3-V’s are the most important challenges of big data!</a:t>
            </a:r>
          </a:p>
          <a:p>
            <a:pPr marL="0" indent="0">
              <a:buNone/>
            </a:pPr>
            <a:r>
              <a:rPr lang="en-US" dirty="0"/>
              <a:t>We will discuss how to address the first two Vs in business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6058" y="3346515"/>
            <a:ext cx="7032396" cy="7824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for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Internal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External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045697" y="2945607"/>
            <a:ext cx="603504" cy="502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3904752" y="4210527"/>
            <a:ext cx="1905000" cy="9906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D6009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grpSp>
        <p:nvGrpSpPr>
          <p:cNvPr id="15" name="Group 35"/>
          <p:cNvGrpSpPr>
            <a:grpSpLocks/>
          </p:cNvGrpSpPr>
          <p:nvPr/>
        </p:nvGrpSpPr>
        <p:grpSpPr bwMode="auto">
          <a:xfrm>
            <a:off x="4247344" y="2000728"/>
            <a:ext cx="7142162" cy="3492500"/>
            <a:chOff x="691" y="1373"/>
            <a:chExt cx="4499" cy="2200"/>
          </a:xfrm>
        </p:grpSpPr>
        <p:grpSp>
          <p:nvGrpSpPr>
            <p:cNvPr id="16" name="Group 3"/>
            <p:cNvGrpSpPr>
              <a:grpSpLocks/>
            </p:cNvGrpSpPr>
            <p:nvPr/>
          </p:nvGrpSpPr>
          <p:grpSpPr bwMode="auto">
            <a:xfrm>
              <a:off x="691" y="1412"/>
              <a:ext cx="4499" cy="2161"/>
              <a:chOff x="691" y="1412"/>
              <a:chExt cx="4499" cy="2161"/>
            </a:xfrm>
          </p:grpSpPr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2327" y="2955"/>
                <a:ext cx="1025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691" y="1484"/>
                <a:ext cx="783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866" y="1519"/>
                <a:ext cx="454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User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2448" y="1444"/>
                <a:ext cx="783" cy="3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8"/>
              <p:cNvSpPr>
                <a:spLocks noChangeArrowheads="1"/>
              </p:cNvSpPr>
              <p:nvPr/>
            </p:nvSpPr>
            <p:spPr bwMode="auto">
              <a:xfrm>
                <a:off x="2327" y="2220"/>
                <a:ext cx="1025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691" y="2908"/>
                <a:ext cx="783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4408" y="2196"/>
                <a:ext cx="782" cy="30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866" y="2943"/>
                <a:ext cx="454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2377" y="2232"/>
                <a:ext cx="947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Knowledge</a:t>
                </a: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2353" y="2971"/>
                <a:ext cx="956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Information</a:t>
                </a: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4452" y="2223"/>
                <a:ext cx="667" cy="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100">
                    <a:solidFill>
                      <a:srgbClr val="000000"/>
                    </a:solidFill>
                  </a:rPr>
                  <a:t>Actions</a:t>
                </a:r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1478" y="1641"/>
                <a:ext cx="978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1086" y="1793"/>
                <a:ext cx="0" cy="1119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1478" y="3065"/>
                <a:ext cx="844" cy="4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 flipV="1">
                <a:off x="2838" y="2541"/>
                <a:ext cx="0" cy="407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 flipV="1">
                <a:off x="2847" y="1793"/>
                <a:ext cx="0" cy="407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3250" y="1628"/>
                <a:ext cx="1467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>
                <a:off x="4723" y="1635"/>
                <a:ext cx="0" cy="559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2"/>
              <p:cNvSpPr>
                <a:spLocks noChangeShapeType="1"/>
              </p:cNvSpPr>
              <p:nvPr/>
            </p:nvSpPr>
            <p:spPr bwMode="auto">
              <a:xfrm flipV="1">
                <a:off x="4705" y="2505"/>
                <a:ext cx="0" cy="1068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2928" y="2550"/>
                <a:ext cx="557" cy="3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rgbClr val="000000"/>
                    </a:solidFill>
                  </a:rPr>
                  <a:t>is the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rgbClr val="000000"/>
                    </a:solidFill>
                  </a:rPr>
                  <a:t>basis of</a:t>
                </a: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2825" y="3350"/>
                <a:ext cx="1013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rgbClr val="000000"/>
                    </a:solidFill>
                  </a:rPr>
                  <a:t>generates more</a:t>
                </a:r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flipV="1">
                <a:off x="1086" y="3217"/>
                <a:ext cx="0" cy="344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2460" y="1433"/>
                <a:ext cx="73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/>
                  <a:t>Decision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2000"/>
                  <a:t>Making</a:t>
                </a: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142" y="2232"/>
                <a:ext cx="71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dirty="0"/>
                  <a:t>stores and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dirty="0"/>
                  <a:t>maintains</a:t>
                </a:r>
              </a:p>
            </p:txBody>
          </p:sp>
          <p:sp>
            <p:nvSpPr>
              <p:cNvPr id="42" name="Rectangle 28"/>
              <p:cNvSpPr>
                <a:spLocks noChangeArrowheads="1"/>
              </p:cNvSpPr>
              <p:nvPr/>
            </p:nvSpPr>
            <p:spPr bwMode="auto">
              <a:xfrm>
                <a:off x="1583" y="2711"/>
                <a:ext cx="664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is used to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produce</a:t>
                </a:r>
              </a:p>
            </p:txBody>
          </p:sp>
          <p:sp>
            <p:nvSpPr>
              <p:cNvPr id="43" name="Rectangle 29"/>
              <p:cNvSpPr>
                <a:spLocks noChangeArrowheads="1"/>
              </p:cNvSpPr>
              <p:nvPr/>
            </p:nvSpPr>
            <p:spPr bwMode="auto">
              <a:xfrm>
                <a:off x="1514" y="1412"/>
                <a:ext cx="84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is involved in</a:t>
                </a:r>
              </a:p>
            </p:txBody>
          </p:sp>
          <p:sp>
            <p:nvSpPr>
              <p:cNvPr id="44" name="Rectangle 30"/>
              <p:cNvSpPr>
                <a:spLocks noChangeArrowheads="1"/>
              </p:cNvSpPr>
              <p:nvPr/>
            </p:nvSpPr>
            <p:spPr bwMode="auto">
              <a:xfrm>
                <a:off x="2921" y="1919"/>
                <a:ext cx="65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is used in</a:t>
                </a:r>
              </a:p>
            </p:txBody>
          </p:sp>
          <p:sp>
            <p:nvSpPr>
              <p:cNvPr id="45" name="Line 31"/>
              <p:cNvSpPr>
                <a:spLocks noChangeShapeType="1"/>
              </p:cNvSpPr>
              <p:nvPr/>
            </p:nvSpPr>
            <p:spPr bwMode="auto">
              <a:xfrm flipH="1">
                <a:off x="1074" y="3573"/>
                <a:ext cx="3619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3485" y="1373"/>
              <a:ext cx="5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/>
                <a:t>triggers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756864" y="3837554"/>
            <a:ext cx="1529225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Data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56864" y="4926491"/>
            <a:ext cx="1529225" cy="472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Data</a:t>
            </a:r>
          </a:p>
        </p:txBody>
      </p:sp>
      <p:cxnSp>
        <p:nvCxnSpPr>
          <p:cNvPr id="53" name="Straight Arrow Connector 52"/>
          <p:cNvCxnSpPr>
            <a:stCxn id="46" idx="3"/>
          </p:cNvCxnSpPr>
          <p:nvPr/>
        </p:nvCxnSpPr>
        <p:spPr>
          <a:xfrm>
            <a:off x="3286089" y="4074045"/>
            <a:ext cx="961255" cy="463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7" idx="3"/>
            <a:endCxn id="23" idx="1"/>
          </p:cNvCxnSpPr>
          <p:nvPr/>
        </p:nvCxnSpPr>
        <p:spPr>
          <a:xfrm flipV="1">
            <a:off x="3286089" y="4682016"/>
            <a:ext cx="961255" cy="48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555093" y="5708796"/>
            <a:ext cx="215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Corporate Data Cycle</a:t>
            </a:r>
          </a:p>
        </p:txBody>
      </p:sp>
    </p:spTree>
    <p:extLst>
      <p:ext uri="{BB962C8B-B14F-4D97-AF65-F5344CB8AC3E}">
        <p14:creationId xmlns:p14="http://schemas.microsoft.com/office/powerpoint/2010/main" val="5504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MSCI:6110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7" y="1897262"/>
            <a:ext cx="7417952" cy="41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282498"/>
            <a:ext cx="10515600" cy="1325563"/>
          </a:xfrm>
        </p:spPr>
        <p:txBody>
          <a:bodyPr/>
          <a:lstStyle/>
          <a:p>
            <a:r>
              <a:rPr lang="en-US" dirty="0"/>
              <a:t>Big Data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874051"/>
            <a:ext cx="8247529" cy="5059363"/>
          </a:xfrm>
        </p:spPr>
        <p:txBody>
          <a:bodyPr>
            <a:normAutofit/>
          </a:bodyPr>
          <a:lstStyle/>
          <a:p>
            <a:r>
              <a:rPr lang="en-US" sz="2400" dirty="0"/>
              <a:t>GPS </a:t>
            </a:r>
            <a:r>
              <a:rPr lang="en-US" altLang="zh-CN" sz="2400" dirty="0"/>
              <a:t>Records</a:t>
            </a:r>
            <a:r>
              <a:rPr lang="zh-CN" altLang="en-US" sz="2400" dirty="0"/>
              <a:t> </a:t>
            </a:r>
            <a:r>
              <a:rPr lang="en-US" sz="2400" dirty="0"/>
              <a:t>of Vehicles</a:t>
            </a:r>
          </a:p>
          <a:p>
            <a:pPr lvl="1"/>
            <a:r>
              <a:rPr lang="en-US" sz="2000" dirty="0"/>
              <a:t>A sequence of time-stamped points with coordinates</a:t>
            </a:r>
          </a:p>
          <a:p>
            <a:pPr lvl="1"/>
            <a:r>
              <a:rPr lang="en-US" sz="2000" dirty="0"/>
              <a:t>Every taxi is equipped with a GPS </a:t>
            </a:r>
            <a:r>
              <a:rPr lang="en-US" altLang="zh-CN" sz="2000" dirty="0"/>
              <a:t>device</a:t>
            </a:r>
            <a:endParaRPr lang="en-US" sz="2000" dirty="0"/>
          </a:p>
          <a:p>
            <a:pPr lvl="1"/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sz="2000" dirty="0"/>
              <a:t>10</a:t>
            </a:r>
            <a:r>
              <a:rPr lang="en-US" altLang="zh-CN" sz="2000" dirty="0"/>
              <a:t>0</a:t>
            </a:r>
            <a:r>
              <a:rPr lang="en-US" sz="2000" dirty="0"/>
              <a:t>,000,000 trips in NYC </a:t>
            </a:r>
            <a:r>
              <a:rPr lang="en-US" altLang="zh-CN" sz="2000" dirty="0"/>
              <a:t>recorded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en-US" sz="2000" dirty="0"/>
              <a:t> </a:t>
            </a:r>
            <a:r>
              <a:rPr lang="en-US" altLang="zh-CN" sz="2000" dirty="0"/>
              <a:t>y</a:t>
            </a:r>
            <a:r>
              <a:rPr lang="en-US" sz="2000" dirty="0"/>
              <a:t>ear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Where are the popular pickup locations for drivers?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Where to go for more profit?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How to maximize fleet revenue?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Estimate travel time from data</a:t>
            </a:r>
          </a:p>
          <a:p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F0E26-EC9A-4EF2-A03B-4531FB0758C1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2" descr="picku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04" y="1608061"/>
            <a:ext cx="305000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.kinja-img.com/gawker-media/image/upload/cvzuswzw509udd7us0gu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333" y="4330629"/>
            <a:ext cx="4608097" cy="2267822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9DE61C-38B8-45D1-8CC8-053FE80CE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87" y="3088597"/>
            <a:ext cx="5285064" cy="35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469" y="-17692"/>
            <a:ext cx="10515600" cy="1325563"/>
          </a:xfrm>
        </p:spPr>
        <p:txBody>
          <a:bodyPr/>
          <a:lstStyle/>
          <a:p>
            <a:r>
              <a:rPr lang="en-US" dirty="0"/>
              <a:t>Big Data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846" y="1662112"/>
            <a:ext cx="8247529" cy="5059363"/>
          </a:xfrm>
        </p:spPr>
        <p:txBody>
          <a:bodyPr/>
          <a:lstStyle/>
          <a:p>
            <a:r>
              <a:rPr lang="en-US" altLang="zh-CN" sz="3200" dirty="0"/>
              <a:t>Other</a:t>
            </a:r>
            <a:r>
              <a:rPr lang="zh-CN" altLang="en-US" sz="3200" dirty="0"/>
              <a:t> </a:t>
            </a:r>
            <a:r>
              <a:rPr lang="en-US" altLang="zh-CN" sz="3200" dirty="0"/>
              <a:t>Urban</a:t>
            </a:r>
            <a:r>
              <a:rPr lang="zh-CN" altLang="en-US" sz="3200" dirty="0"/>
              <a:t> </a:t>
            </a:r>
            <a:r>
              <a:rPr lang="en-US" altLang="zh-CN" sz="3200" dirty="0"/>
              <a:t>Big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</a:p>
          <a:p>
            <a:pPr lvl="1"/>
            <a:r>
              <a:rPr lang="en-US" altLang="zh-CN" dirty="0"/>
              <a:t>Metro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swipe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</a:p>
          <a:p>
            <a:pPr lvl="1"/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bike</a:t>
            </a:r>
            <a:r>
              <a:rPr lang="zh-CN" altLang="en-US" dirty="0"/>
              <a:t> </a:t>
            </a:r>
            <a:r>
              <a:rPr lang="en-US" altLang="zh-CN" dirty="0"/>
              <a:t>trajectories</a:t>
            </a:r>
          </a:p>
          <a:p>
            <a:pPr lvl="1"/>
            <a:r>
              <a:rPr lang="en-US" altLang="zh-CN" dirty="0"/>
              <a:t>Cellular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Citations,</a:t>
            </a:r>
            <a:r>
              <a:rPr lang="zh-CN" altLang="en-US" dirty="0"/>
              <a:t> </a:t>
            </a:r>
            <a:r>
              <a:rPr lang="en-US" altLang="zh-CN" dirty="0"/>
              <a:t>tickets,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violations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AAA8-59FE-4BAC-80E5-446570D5A41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Xun Zhou,  University of Iowa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F0E26-EC9A-4EF2-A03B-4531FB0758C1}" type="slidenum">
              <a:rPr lang="en-US" smtClean="0"/>
              <a:t>21</a:t>
            </a:fld>
            <a:endParaRPr lang="en-US"/>
          </a:p>
        </p:txBody>
      </p:sp>
      <p:pic>
        <p:nvPicPr>
          <p:cNvPr id="1028" name="Picture 4" descr="ew York Metro 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26" y="2188611"/>
            <a:ext cx="22288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å°é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75" y="1415086"/>
            <a:ext cx="2994212" cy="220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cell phone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33" y="4023927"/>
            <a:ext cx="2831438" cy="228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ææ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4" y="4700588"/>
            <a:ext cx="1397466" cy="13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ghtning Bolt 9"/>
          <p:cNvSpPr/>
          <p:nvPr/>
        </p:nvSpPr>
        <p:spPr>
          <a:xfrm>
            <a:off x="1347822" y="4639660"/>
            <a:ext cx="409293" cy="55721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ghtning Bolt 17"/>
          <p:cNvSpPr/>
          <p:nvPr/>
        </p:nvSpPr>
        <p:spPr>
          <a:xfrm>
            <a:off x="1192396" y="5132577"/>
            <a:ext cx="409293" cy="55721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/>
          <p:cNvSpPr/>
          <p:nvPr/>
        </p:nvSpPr>
        <p:spPr>
          <a:xfrm>
            <a:off x="1802546" y="5565776"/>
            <a:ext cx="409293" cy="55721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mage result for å±äº«åè½¦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65" y="4059675"/>
            <a:ext cx="3385080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ge result for mobike all the bikes heatma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58" y="3873607"/>
            <a:ext cx="4089210" cy="230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7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0478" y="1977769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Traffic Accidents Records</a:t>
            </a:r>
          </a:p>
          <a:p>
            <a:pPr lvl="1"/>
            <a:r>
              <a:rPr lang="en-US" dirty="0"/>
              <a:t>Location and Time</a:t>
            </a:r>
          </a:p>
          <a:p>
            <a:pPr lvl="1"/>
            <a:r>
              <a:rPr lang="en-US" dirty="0"/>
              <a:t>Weather, road condition</a:t>
            </a:r>
          </a:p>
          <a:p>
            <a:pPr lvl="1"/>
            <a:r>
              <a:rPr lang="en-US" dirty="0"/>
              <a:t>Car and driver information</a:t>
            </a:r>
          </a:p>
          <a:p>
            <a:pPr lvl="1"/>
            <a:r>
              <a:rPr lang="en-US" dirty="0"/>
              <a:t>Damage, loss</a:t>
            </a:r>
          </a:p>
          <a:p>
            <a:pPr lvl="1"/>
            <a:endParaRPr lang="en-US" dirty="0"/>
          </a:p>
          <a:p>
            <a:r>
              <a:rPr lang="en-US" altLang="zh-CN" dirty="0"/>
              <a:t>Which roads are more dangerous?</a:t>
            </a:r>
          </a:p>
          <a:p>
            <a:r>
              <a:rPr lang="en-US" dirty="0"/>
              <a:t>Which car brands are safer?</a:t>
            </a:r>
          </a:p>
          <a:p>
            <a:r>
              <a:rPr lang="en-US" dirty="0"/>
              <a:t>Injury/death rate vs. car type?</a:t>
            </a:r>
          </a:p>
          <a:p>
            <a:r>
              <a:rPr lang="en-US" dirty="0"/>
              <a:t>Predict future accidents?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779137"/>
            <a:ext cx="10058400" cy="826188"/>
          </a:xfrm>
        </p:spPr>
        <p:txBody>
          <a:bodyPr/>
          <a:lstStyle/>
          <a:p>
            <a:r>
              <a:rPr lang="en-US" dirty="0"/>
              <a:t>Big Data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(3)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F0E26-EC9A-4EF2-A03B-4531FB0758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61" y="1977769"/>
            <a:ext cx="5221528" cy="3415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8562" y="1500063"/>
            <a:ext cx="430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Vehicle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Iowa</a:t>
            </a:r>
            <a:r>
              <a:rPr lang="zh-CN" altLang="en-US" dirty="0"/>
              <a:t> </a:t>
            </a:r>
            <a:r>
              <a:rPr lang="en-US" altLang="zh-CN" dirty="0"/>
              <a:t>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3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6BA95-5D13-467C-BA56-4C27F74A8F3A}" type="datetime1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F0E26-EC9A-4EF2-A03B-4531FB0758C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2" name="Picture 4" descr="ennsylvania Sues Uber Over Late Breach Notif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36" y="2384716"/>
            <a:ext cx="1840458" cy="111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did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98" y="1828799"/>
            <a:ext cx="2291211" cy="74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4198"/>
          <a:stretch/>
        </p:blipFill>
        <p:spPr>
          <a:xfrm>
            <a:off x="6945158" y="1163404"/>
            <a:ext cx="4786220" cy="4386262"/>
          </a:xfrm>
          <a:prstGeom prst="rect">
            <a:avLst/>
          </a:prstGeom>
        </p:spPr>
      </p:pic>
      <p:pic>
        <p:nvPicPr>
          <p:cNvPr id="2056" name="Picture 8" descr="mage result for mobi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1" y="2966028"/>
            <a:ext cx="2657617" cy="10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of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67" y="3406027"/>
            <a:ext cx="2457197" cy="1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143750" y="3820879"/>
            <a:ext cx="3918648" cy="98583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https://timgsa.baidu.com/timg?image&amp;quality=80&amp;size=b9999_10000&amp;sec=1529566326&amp;di=888e22303db357c98e3e4865c0fec523&amp;imgtype=jpg&amp;er=1&amp;src=http%3A%2F%2Fwww.cnpharm.com%2Fhangye%2Fpic%2F201707%2F28%2F6f529b92-10c6-4321-9509-0449d9c8811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27069" r="18114" b="26713"/>
          <a:stretch/>
        </p:blipFill>
        <p:spPr bwMode="auto">
          <a:xfrm>
            <a:off x="255357" y="4153864"/>
            <a:ext cx="2749844" cy="12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39505" y="5683587"/>
            <a:ext cx="797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/>
              <a:t>2011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52566" y="5683586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/>
              <a:t>2018</a:t>
            </a:r>
            <a:endParaRPr lang="en-US" sz="22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72176" y="1262389"/>
            <a:ext cx="0" cy="4287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10800000">
            <a:off x="3650457" y="5703509"/>
            <a:ext cx="4643438" cy="489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How to manage big data: store, query, and summarize</a:t>
            </a:r>
          </a:p>
          <a:p>
            <a:r>
              <a:rPr lang="en-US" dirty="0" smtClean="0"/>
              <a:t>2. How to analyze big data: learning, analytics, and visualization</a:t>
            </a:r>
          </a:p>
          <a:p>
            <a:endParaRPr lang="en-US" dirty="0" smtClean="0"/>
          </a:p>
          <a:p>
            <a:r>
              <a:rPr lang="en-US" dirty="0" smtClean="0"/>
              <a:t>Large volume, high variety, high velocity….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09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Challenge 1: Large 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75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Successful business analytics also rely on large volume of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More data leads to more accurate patterns and knowledge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When data volume increases, challenges arise!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What is the average age of users who watched a video on Facebook?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Millions or even billions of 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Count the appearance of each word in a set of web pages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Millions or even billions of web pages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Thousands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12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Challenge 1: Large 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75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MS Excel or R load/process all the data in main memory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The size of main memory is limited (Typically 4GB-16GB for PCs)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Excel or R can’t handle GB level of data effectively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Databases store data on hard disks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Load from hard disk, process, and write back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Slow in complex queries (e.g., Join) when data volume is large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More powerful computational tool is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6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1: Average Age of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1,000,000,000 users who watched a video or shared an article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What is the average age of these people?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SELECT AVG(Age)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altLang="zh-CN" dirty="0"/>
              <a:t>FROM Users</a:t>
            </a:r>
          </a:p>
          <a:p>
            <a:pPr marL="0" indent="0">
              <a:buNone/>
            </a:pPr>
            <a:r>
              <a:rPr lang="en-US" altLang="zh-CN" dirty="0"/>
              <a:t>    WHERE …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dirty="0"/>
              <a:t> Long time to scan every data record sequentially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lowchart: Punched Tape 4"/>
          <p:cNvSpPr/>
          <p:nvPr/>
        </p:nvSpPr>
        <p:spPr>
          <a:xfrm>
            <a:off x="7827264" y="5255092"/>
            <a:ext cx="630936" cy="72237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</a:t>
            </a:r>
          </a:p>
        </p:txBody>
      </p:sp>
      <p:sp>
        <p:nvSpPr>
          <p:cNvPr id="6" name="Flowchart: Punched Tape 5"/>
          <p:cNvSpPr/>
          <p:nvPr/>
        </p:nvSpPr>
        <p:spPr>
          <a:xfrm>
            <a:off x="8644128" y="5216822"/>
            <a:ext cx="630936" cy="72237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</a:t>
            </a:r>
          </a:p>
        </p:txBody>
      </p:sp>
      <p:sp>
        <p:nvSpPr>
          <p:cNvPr id="8" name="Flowchart: Punched Tape 7"/>
          <p:cNvSpPr/>
          <p:nvPr/>
        </p:nvSpPr>
        <p:spPr>
          <a:xfrm>
            <a:off x="10305288" y="5216822"/>
            <a:ext cx="850392" cy="72237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File100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7498080" y="4983480"/>
            <a:ext cx="4617720" cy="121615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47375" y="5499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98022" y="448359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Table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13236" y="5499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9569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Word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4014"/>
            <a:ext cx="10058400" cy="43571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Count the appearances of words in a set of documents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1,000,000 web pages, where each page has 1000 words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3000 keywords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Actual numbers in reality (e.g., Google) might be much larger.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Database Solution: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/>
              <a:t>Table A</a:t>
            </a:r>
            <a:r>
              <a:rPr lang="en-US" dirty="0"/>
              <a:t>: Pages,  </a:t>
            </a:r>
            <a:r>
              <a:rPr lang="en-US" u="sng" dirty="0"/>
              <a:t>Table B</a:t>
            </a:r>
            <a:r>
              <a:rPr lang="en-US" dirty="0"/>
              <a:t>; Keywords.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JOIN A and B on “B shows up in A” (Billions of rows in the result table)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For each B, sum the number of appearances in each row of A (GROUP BY)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Very time consuming (hours, if not days depending on your data volume)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6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Computation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Computer Hardware is getting cheaper and cheaper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Connect computers together and share several replica of the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Distribute the computational tasks to each computer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Multiple computers can work simultaneously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Results can be combined after the computers finish the assigned tasks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MapReduce is a new distributed data processing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Hadoop is a distributed database using the MapReduce model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2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Course</a:t>
            </a:r>
            <a:r>
              <a:rPr lang="en-US" dirty="0"/>
              <a:t> Overview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821818" cy="4472591"/>
          </a:xfrm>
        </p:spPr>
        <p:txBody>
          <a:bodyPr>
            <a:normAutofit/>
          </a:bodyPr>
          <a:lstStyle/>
          <a:p>
            <a:pPr>
              <a:buSzPct val="120000"/>
              <a:buFont typeface="Wingdings" panose="05000000000000000000" pitchFamily="2" charset="2"/>
              <a:buChar char="q"/>
            </a:pPr>
            <a:r>
              <a:rPr lang="en-US" sz="2600" dirty="0"/>
              <a:t> </a:t>
            </a:r>
            <a:r>
              <a:rPr lang="en-US" sz="2600" u="sng" dirty="0"/>
              <a:t>Time:</a:t>
            </a:r>
            <a:r>
              <a:rPr lang="en-US" sz="2600" dirty="0"/>
              <a:t>  Tuesday 6:00PM – 9:40PM, 11 weeks </a:t>
            </a:r>
          </a:p>
          <a:p>
            <a:pPr>
              <a:buSzPct val="120000"/>
              <a:buFont typeface="Wingdings" panose="05000000000000000000" pitchFamily="2" charset="2"/>
              <a:buChar char="q"/>
            </a:pPr>
            <a:r>
              <a:rPr lang="en-US" sz="2600" dirty="0"/>
              <a:t> </a:t>
            </a:r>
            <a:r>
              <a:rPr lang="en-US" sz="2600" u="sng" dirty="0"/>
              <a:t>Instructor:</a:t>
            </a:r>
            <a:r>
              <a:rPr lang="en-US" sz="2600" dirty="0"/>
              <a:t>  Dr. Xun Zhou, Assistant Professor</a:t>
            </a:r>
          </a:p>
          <a:p>
            <a:pPr>
              <a:buSzPct val="120000"/>
              <a:buFont typeface="Wingdings" panose="05000000000000000000" pitchFamily="2" charset="2"/>
              <a:buChar char="q"/>
            </a:pPr>
            <a:r>
              <a:rPr lang="en-US" sz="2600" dirty="0"/>
              <a:t> Elective for Masters in Business Analytics / PMBA</a:t>
            </a:r>
          </a:p>
          <a:p>
            <a:pPr>
              <a:buSzPct val="120000"/>
              <a:buFont typeface="Wingdings" panose="05000000000000000000" pitchFamily="2" charset="2"/>
              <a:buChar char="q"/>
            </a:pPr>
            <a:r>
              <a:rPr lang="en-US" sz="2600" dirty="0"/>
              <a:t> Pre-requisites: </a:t>
            </a:r>
          </a:p>
          <a:p>
            <a:pPr lvl="1">
              <a:buSzPct val="120000"/>
              <a:buFont typeface="Wingdings" panose="05000000000000000000" pitchFamily="2" charset="2"/>
              <a:buChar char="q"/>
            </a:pPr>
            <a:r>
              <a:rPr lang="en-US" sz="2400" dirty="0"/>
              <a:t> MSCI:9230 Database Systems or 6050 </a:t>
            </a:r>
            <a:r>
              <a:rPr lang="en-US" dirty="0"/>
              <a:t>Data Management and Visual Analytics</a:t>
            </a:r>
          </a:p>
          <a:p>
            <a:pPr lvl="1">
              <a:buSzPct val="120000"/>
              <a:buFont typeface="Wingdings" panose="05000000000000000000" pitchFamily="2" charset="2"/>
              <a:buChar char="q"/>
            </a:pPr>
            <a:r>
              <a:rPr lang="en-US" sz="2400" dirty="0"/>
              <a:t> MSCI:6060 R Programming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2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and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Like relational DB, Hadoop has its own query language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HiveQL</a:t>
            </a:r>
            <a:r>
              <a:rPr lang="en-US" dirty="0"/>
              <a:t> is a query language developed for Hadoop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Create “tables”, issue queries in Hadoop using </a:t>
            </a:r>
            <a:r>
              <a:rPr lang="en-US" dirty="0" err="1"/>
              <a:t>HiveQL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HiveQL</a:t>
            </a:r>
            <a:r>
              <a:rPr lang="en-US" dirty="0"/>
              <a:t> will transform your query to distributed MapReduce tasks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8" name="Picture 4" descr="Untitled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808" y="4334218"/>
            <a:ext cx="28575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4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Hadoop: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While Hadoop is very powerful in processing large data queries, it is not designed for complex data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How to do a linear regression on 10GB (billions of rows) data?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variation of Hadoop is developed: Spark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Spark allows different computers to share data in their main memory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 R package (</a:t>
            </a:r>
            <a:r>
              <a:rPr lang="en-US" dirty="0" err="1"/>
              <a:t>SparkR</a:t>
            </a:r>
            <a:r>
              <a:rPr lang="en-US" dirty="0"/>
              <a:t>) is developed.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 commands can run on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2050" name="Picture 2" descr="https://spark.apache.org/images/spark-logo-trade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380" y="4420798"/>
            <a:ext cx="2722796" cy="14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17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 is an open source data analysis tool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Based on a highly modular package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“R is a free software environment for statistical computing and graphics.”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 will use R as our primary data analysis platform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Combining R with DBMS and Hadoop will enhance our data analysis ability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R can be used in a interactive, command-line mode.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1026" name="Picture 2" descr="h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31" y="4293743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46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using web service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of Tweets and Flickr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2052" name="Picture 4" descr="Flickr-vs-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902144"/>
            <a:ext cx="5531603" cy="39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7859" y="639402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http://www.fastcodesign.com/1664462/infographic-of-the-day-using-twitter-and-flickr-geotags-to-map-the-world</a:t>
            </a:r>
          </a:p>
        </p:txBody>
      </p:sp>
      <p:sp>
        <p:nvSpPr>
          <p:cNvPr id="7" name="AutoShape 8" descr="Twitter map beer chu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Challenge 2:  Variety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obtain the data you want?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interact with the web services from these data providers?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process these data and transform them into a unified format?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load the data into a data warehouse or database?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Most of the data are not provided in structured format (2-d tables)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XML documents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JSON documents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How to process data in such formats?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5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Challenge 2:  Variety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Relational Data is “Structured Data”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Tables, rows and columns are clearly defined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All the records must have the same number of fields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Values indexed by row number and column number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However, relational model is too strict and is less flexible on new apps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Twitter and re-tweets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GPS trace of a taxi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Most data shared on the web are not structured!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Business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Rich data available on the web for analysts and developers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Google, Yelp, Facebook, Twitter, Zillow… They all share some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Successful business analytics should integrate data from multiple sources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price of a house may depend on: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The feature of the houses, size, year, style (Zillow, Trulia)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Local Safety and Education (opendata.gov)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Life quality (Yelp)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Transportation and traffic (Google Map)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8" name="Picture 4" descr="http://developer.telerik.com/wp-content/uploads/2015/01/yel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977" y="4436097"/>
            <a:ext cx="692510" cy="7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odlecki.com/yahoo_site_admin/assets/images/zillowicon.282152723_st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416" y="3471651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-xiyw0pm6kp4/AAAAAAAAAAI/AAAAAAAAE2Q/hR4yIUQIJng/s0-c-k-no-ns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341" y="3511442"/>
            <a:ext cx="726336" cy="72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4" y="5532452"/>
            <a:ext cx="2466975" cy="523875"/>
          </a:xfrm>
          <a:prstGeom prst="rect">
            <a:avLst/>
          </a:prstGeom>
        </p:spPr>
      </p:pic>
      <p:pic>
        <p:nvPicPr>
          <p:cNvPr id="1036" name="Picture 12" descr="https://encrypted-tbn0.gstatic.com/images?q=tbn:ANd9GcTiUD7Yz0YpGHhkYz5rSAexPyZOb8hPAQWUhNYIHHeP8HWsRM1UMFg0a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475" y="4436097"/>
            <a:ext cx="716201" cy="7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greatschools.org/gk/wp-content/uploads/2016/07/GreatSchoolsLogo-soci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475" y="5386198"/>
            <a:ext cx="728755" cy="7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images.all-free-download.com/images/graphicthumb/green_house_icon_31251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693" y="4573582"/>
            <a:ext cx="850496" cy="8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767093" y="4070922"/>
            <a:ext cx="136098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220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Subway: Store locations and ICONs</a:t>
            </a:r>
          </a:p>
          <a:p>
            <a:r>
              <a:rPr lang="en-US" dirty="0"/>
              <a:t>Google: Map and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77" y="2413262"/>
            <a:ext cx="6942006" cy="38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20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4830" y="3583413"/>
            <a:ext cx="1997417" cy="6485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Analytics using R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3349692" y="3690984"/>
            <a:ext cx="1679943" cy="362363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67080" y="3583413"/>
            <a:ext cx="2261725" cy="6485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Spark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6217" y="1720298"/>
            <a:ext cx="2261725" cy="7993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Semi-structured Data</a:t>
            </a:r>
          </a:p>
        </p:txBody>
      </p:sp>
      <p:sp>
        <p:nvSpPr>
          <p:cNvPr id="10" name="Down Arrow 9"/>
          <p:cNvSpPr/>
          <p:nvPr/>
        </p:nvSpPr>
        <p:spPr>
          <a:xfrm rot="2809371">
            <a:off x="3008961" y="2300522"/>
            <a:ext cx="505088" cy="1474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24335" y="4047332"/>
            <a:ext cx="155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SparkR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1985303" y="4313940"/>
            <a:ext cx="505088" cy="892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82675" y="5260075"/>
            <a:ext cx="2261725" cy="79933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Results</a:t>
            </a:r>
          </a:p>
          <a:p>
            <a:pPr algn="ctr"/>
            <a:r>
              <a:rPr lang="en-US" dirty="0"/>
              <a:t>Charts, Reports,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29634" y="4300818"/>
            <a:ext cx="264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</a:t>
            </a:r>
            <a:r>
              <a:rPr lang="en-US" dirty="0" smtClean="0"/>
              <a:t>2: </a:t>
            </a:r>
            <a:r>
              <a:rPr lang="en-US" dirty="0"/>
              <a:t>Performing analysis on big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0381" y="2978613"/>
            <a:ext cx="197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XML, </a:t>
            </a:r>
            <a:r>
              <a:rPr lang="en-US" dirty="0" err="1"/>
              <a:t>jsonlite</a:t>
            </a:r>
            <a:r>
              <a:rPr lang="en-US" dirty="0"/>
              <a:t>, </a:t>
            </a:r>
            <a:r>
              <a:rPr lang="en-US" dirty="0" err="1"/>
              <a:t>rjson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605173" y="3559087"/>
            <a:ext cx="2261725" cy="6485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Hive and </a:t>
            </a:r>
            <a:r>
              <a:rPr lang="en-US" dirty="0" err="1"/>
              <a:t>HiveQL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77041" y="4270751"/>
            <a:ext cx="279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1: Big data management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7328805" y="3698538"/>
            <a:ext cx="1219565" cy="362363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44076" y="1744075"/>
            <a:ext cx="2261725" cy="7993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Big Data</a:t>
            </a:r>
          </a:p>
        </p:txBody>
      </p:sp>
      <p:sp>
        <p:nvSpPr>
          <p:cNvPr id="20" name="Down Arrow 19"/>
          <p:cNvSpPr/>
          <p:nvPr/>
        </p:nvSpPr>
        <p:spPr>
          <a:xfrm rot="18648623">
            <a:off x="9166832" y="2367343"/>
            <a:ext cx="505088" cy="1383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63656" y="2509325"/>
            <a:ext cx="31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</a:t>
            </a:r>
            <a:r>
              <a:rPr lang="en-US" dirty="0" smtClean="0"/>
              <a:t>3: </a:t>
            </a:r>
            <a:r>
              <a:rPr lang="en-US" dirty="0"/>
              <a:t>semi-structured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391226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Setting up XSEDE Accounts, Install Software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/>
              <a:t> Review SQL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1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Textbook and Readings: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No required textbook. Some readings and online references: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For Database and SQL: Modern Database Management (MSCI:9230 Textbook)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For R: Art of R Programming </a:t>
            </a:r>
            <a:r>
              <a:rPr lang="en-US" dirty="0">
                <a:hlinkClick r:id="rId2"/>
              </a:rPr>
              <a:t>http://www.nostarch.com/artofr.htm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For Hadoop and Spark: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Apache Hive Guide </a:t>
            </a:r>
            <a:r>
              <a:rPr lang="en-US" dirty="0">
                <a:hlinkClick r:id="rId3"/>
              </a:rPr>
              <a:t>https://cwiki.apache.org/confluence/display/Hive/Tutorial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 Spark and </a:t>
            </a:r>
            <a:r>
              <a:rPr lang="en-US" dirty="0" err="1"/>
              <a:t>SparkR</a:t>
            </a:r>
            <a:r>
              <a:rPr lang="en-US" dirty="0"/>
              <a:t> guide: </a:t>
            </a:r>
            <a:r>
              <a:rPr lang="en-US" dirty="0">
                <a:hlinkClick r:id="rId4"/>
              </a:rPr>
              <a:t>https://spark.apache.org/docs/latest/index.html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Course materials, announcements will be posted on </a:t>
            </a:r>
            <a:r>
              <a:rPr lang="en-US" b="1" dirty="0"/>
              <a:t>ICON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Time Arrangement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097280" y="1987136"/>
            <a:ext cx="7711022" cy="3026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Session 1 (6PM – </a:t>
            </a:r>
            <a:r>
              <a:rPr lang="en-US" sz="3200" dirty="0" smtClean="0"/>
              <a:t>7:20PM</a:t>
            </a:r>
            <a:r>
              <a:rPr lang="en-US" sz="3200" dirty="0"/>
              <a:t>)  (break for 20 min)</a:t>
            </a:r>
          </a:p>
          <a:p>
            <a:r>
              <a:rPr lang="en-US" sz="3200" dirty="0"/>
              <a:t>Session 2 (</a:t>
            </a:r>
            <a:r>
              <a:rPr lang="en-US" sz="3200" dirty="0" smtClean="0"/>
              <a:t>7:40PM </a:t>
            </a:r>
            <a:r>
              <a:rPr lang="en-US" sz="3200" dirty="0"/>
              <a:t>– </a:t>
            </a:r>
            <a:r>
              <a:rPr lang="en-US" sz="3200" dirty="0" smtClean="0"/>
              <a:t>9:00PM</a:t>
            </a:r>
            <a:r>
              <a:rPr lang="en-US" sz="3200" dirty="0"/>
              <a:t>) (end of lecture)</a:t>
            </a:r>
          </a:p>
          <a:p>
            <a:r>
              <a:rPr lang="en-US" sz="3200" dirty="0"/>
              <a:t>Individual </a:t>
            </a:r>
            <a:r>
              <a:rPr lang="en-US" sz="3200" dirty="0" smtClean="0"/>
              <a:t>Q&amp;A (9:00PM </a:t>
            </a:r>
            <a:r>
              <a:rPr lang="en-US" sz="3200" dirty="0"/>
              <a:t>– </a:t>
            </a:r>
            <a:r>
              <a:rPr lang="en-US" sz="3200" dirty="0" smtClean="0"/>
              <a:t>9:20PM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58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990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SQL and Database Knowledge (MSCI:9230 / 6050)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 programming (MSCI:6060)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 will be the main language/platform for data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Talk to me if you are not sure about your 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HW0: background survey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31598" y="4348920"/>
            <a:ext cx="1626781" cy="54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1598" y="5429748"/>
            <a:ext cx="1626781" cy="54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Programming</a:t>
            </a: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8658379" y="4620051"/>
            <a:ext cx="1435396" cy="5369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8658379" y="5329349"/>
            <a:ext cx="1435396" cy="37153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093775" y="4810919"/>
            <a:ext cx="1626781" cy="864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Data Management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3346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7000">
              <a:srgbClr val="EBEBEB">
                <a:lumMod val="95000"/>
                <a:lumOff val="5000"/>
              </a:srgbClr>
            </a:gs>
            <a:gs pos="94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and Software (discussed 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 Bring a laptop to classroom.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Software #1: </a:t>
            </a:r>
            <a:r>
              <a:rPr lang="en-US" dirty="0" err="1"/>
              <a:t>RStudio</a:t>
            </a:r>
            <a:r>
              <a:rPr lang="en-US" dirty="0"/>
              <a:t> (you should already have it on your computer if you have taken </a:t>
            </a:r>
            <a:r>
              <a:rPr lang="en-US" altLang="zh-CN" dirty="0" smtClean="0"/>
              <a:t>the </a:t>
            </a:r>
            <a:r>
              <a:rPr lang="en-US" dirty="0" smtClean="0"/>
              <a:t>R </a:t>
            </a:r>
            <a:r>
              <a:rPr lang="en-US" dirty="0"/>
              <a:t>programming)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Software #2: </a:t>
            </a:r>
            <a:r>
              <a:rPr lang="en-US" dirty="0" smtClean="0"/>
              <a:t>A main-stream web browser.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Software #</a:t>
            </a:r>
            <a:r>
              <a:rPr lang="en-US" dirty="0" smtClean="0"/>
              <a:t>3 (optional): </a:t>
            </a:r>
            <a:r>
              <a:rPr lang="en-US" dirty="0"/>
              <a:t>FTP client to transfer files to the server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FileZilla: https://filezilla-project.org/ (or others if you have a preference).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 will discuss these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3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and Software (discussed today)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 Bring a laptop to classroom.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New graphical interface is available now.  Only web browser needed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https://ondemand.bridges.psc.edu/pun/sys/dashboard/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Shell commands, R studio and file upload/download through web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59" y="3857414"/>
            <a:ext cx="4512803" cy="2834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041" y="3786390"/>
            <a:ext cx="4345757" cy="29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3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36169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 will learn a bit of Linux commands to use the Hadoop server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8109" y="3846136"/>
            <a:ext cx="179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Windows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5490" y="3846136"/>
            <a:ext cx="5765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 OS      Linux (and variations)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3" b="16543"/>
          <a:stretch/>
        </p:blipFill>
        <p:spPr>
          <a:xfrm>
            <a:off x="1248109" y="4430911"/>
            <a:ext cx="6594992" cy="18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734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21132</TotalTime>
  <Words>2356</Words>
  <Application>Microsoft Office PowerPoint</Application>
  <PresentationFormat>Widescreen</PresentationFormat>
  <Paragraphs>346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华文中宋</vt:lpstr>
      <vt:lpstr>Algerian</vt:lpstr>
      <vt:lpstr>Calibri</vt:lpstr>
      <vt:lpstr>Gill Sans MT</vt:lpstr>
      <vt:lpstr>Wingdings</vt:lpstr>
      <vt:lpstr>Retrospect</vt:lpstr>
      <vt:lpstr>Big Data Management &amp; Analytics</vt:lpstr>
      <vt:lpstr>Welcome to MSCI:6110 !</vt:lpstr>
      <vt:lpstr>Course Overview (1)</vt:lpstr>
      <vt:lpstr>Course Overview (2)</vt:lpstr>
      <vt:lpstr>Lecture Time Arrangement</vt:lpstr>
      <vt:lpstr>Background Requirements</vt:lpstr>
      <vt:lpstr>Computer and Software (discussed today)</vt:lpstr>
      <vt:lpstr>Computer and Software (discussed today)</vt:lpstr>
      <vt:lpstr>Linux System Commands</vt:lpstr>
      <vt:lpstr>Hadoop and Spark Server</vt:lpstr>
      <vt:lpstr>Assignments and exams</vt:lpstr>
      <vt:lpstr>Course Project (35%)</vt:lpstr>
      <vt:lpstr>Project (cont’d)</vt:lpstr>
      <vt:lpstr>Big Data Showcase Presentations (10%)</vt:lpstr>
      <vt:lpstr>Grading Policy</vt:lpstr>
      <vt:lpstr>Contact Information</vt:lpstr>
      <vt:lpstr>Question?</vt:lpstr>
      <vt:lpstr>What is this course about?</vt:lpstr>
      <vt:lpstr>Business Analytics for Decision Making</vt:lpstr>
      <vt:lpstr>Big Data Example (1)</vt:lpstr>
      <vt:lpstr>Big Data Example (2)</vt:lpstr>
      <vt:lpstr>Big Data Example (3)</vt:lpstr>
      <vt:lpstr>Big Data, Big Value</vt:lpstr>
      <vt:lpstr>Big Data Challenges</vt:lpstr>
      <vt:lpstr>Big Data Challenge 1: Large Volume</vt:lpstr>
      <vt:lpstr>Big Data Challenge 1: Large Volume</vt:lpstr>
      <vt:lpstr>Examples 1: Average Age of Users</vt:lpstr>
      <vt:lpstr>Example 2: Word Count</vt:lpstr>
      <vt:lpstr>New Computation Paradigms</vt:lpstr>
      <vt:lpstr>Hadoop and MapReduce</vt:lpstr>
      <vt:lpstr>Variations of Hadoop: Spark</vt:lpstr>
      <vt:lpstr>Data Analysis Tool: R</vt:lpstr>
      <vt:lpstr>Analysis using web service data </vt:lpstr>
      <vt:lpstr>Big Data Challenge 2:  Variety</vt:lpstr>
      <vt:lpstr>Big Data Challenge 2:  Variety</vt:lpstr>
      <vt:lpstr>Data in Business Analytics</vt:lpstr>
      <vt:lpstr>Web Services</vt:lpstr>
      <vt:lpstr>Road Map of the Course</vt:lpstr>
      <vt:lpstr>Next Session</vt:lpstr>
    </vt:vector>
  </TitlesOfParts>
  <Company>Tippie College of Business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Zhou, Xun</dc:creator>
  <cp:lastModifiedBy>Xun</cp:lastModifiedBy>
  <cp:revision>1061</cp:revision>
  <dcterms:created xsi:type="dcterms:W3CDTF">2014-09-09T01:52:12Z</dcterms:created>
  <dcterms:modified xsi:type="dcterms:W3CDTF">2019-08-29T17:32:52Z</dcterms:modified>
</cp:coreProperties>
</file>